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</p:sldIdLst>
  <p:sldSz cx="7315200" cy="2743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5DE14A-8BBD-45CF-9691-74E8B3F602F8}" v="3" dt="2026-02-11T23:29:04.4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433" y="1011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tchell Fowler" userId="0c3d3d0c9a062725" providerId="LiveId" clId="{50F2C5C9-6B18-44BE-87E6-70F8E9E3C765}"/>
    <pc:docChg chg="undo custSel addSld modSld">
      <pc:chgData name="Mitchell Fowler" userId="0c3d3d0c9a062725" providerId="LiveId" clId="{50F2C5C9-6B18-44BE-87E6-70F8E9E3C765}" dt="2026-02-11T23:29:33.783" v="49" actId="1076"/>
      <pc:docMkLst>
        <pc:docMk/>
      </pc:docMkLst>
      <pc:sldChg chg="addSp modSp new mod">
        <pc:chgData name="Mitchell Fowler" userId="0c3d3d0c9a062725" providerId="LiveId" clId="{50F2C5C9-6B18-44BE-87E6-70F8E9E3C765}" dt="2026-02-11T23:29:33.783" v="49" actId="1076"/>
        <pc:sldMkLst>
          <pc:docMk/>
          <pc:sldMk cId="174605648" sldId="258"/>
        </pc:sldMkLst>
        <pc:picChg chg="add mod">
          <ac:chgData name="Mitchell Fowler" userId="0c3d3d0c9a062725" providerId="LiveId" clId="{50F2C5C9-6B18-44BE-87E6-70F8E9E3C765}" dt="2026-02-11T23:29:33.783" v="49" actId="1076"/>
          <ac:picMkLst>
            <pc:docMk/>
            <pc:sldMk cId="174605648" sldId="258"/>
            <ac:picMk id="3" creationId="{42335A5D-D554-A083-3ACD-FB54E988F4C4}"/>
          </ac:picMkLst>
        </pc:picChg>
      </pc:sldChg>
    </pc:docChg>
  </pc:docChgLst>
</pc:chgInfo>
</file>

<file path=ppt/media/image1.gif>
</file>

<file path=ppt/media/image2.gif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448945"/>
            <a:ext cx="5486400" cy="955040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1440815"/>
            <a:ext cx="5486400" cy="662305"/>
          </a:xfrm>
        </p:spPr>
        <p:txBody>
          <a:bodyPr/>
          <a:lstStyle>
            <a:lvl1pPr marL="0" indent="0" algn="ctr">
              <a:buNone/>
              <a:defRPr sz="960"/>
            </a:lvl1pPr>
            <a:lvl2pPr marL="182880" indent="0" algn="ctr">
              <a:buNone/>
              <a:defRPr sz="800"/>
            </a:lvl2pPr>
            <a:lvl3pPr marL="365760" indent="0" algn="ctr">
              <a:buNone/>
              <a:defRPr sz="720"/>
            </a:lvl3pPr>
            <a:lvl4pPr marL="548640" indent="0" algn="ctr">
              <a:buNone/>
              <a:defRPr sz="640"/>
            </a:lvl4pPr>
            <a:lvl5pPr marL="731520" indent="0" algn="ctr">
              <a:buNone/>
              <a:defRPr sz="640"/>
            </a:lvl5pPr>
            <a:lvl6pPr marL="914400" indent="0" algn="ctr">
              <a:buNone/>
              <a:defRPr sz="640"/>
            </a:lvl6pPr>
            <a:lvl7pPr marL="1097280" indent="0" algn="ctr">
              <a:buNone/>
              <a:defRPr sz="640"/>
            </a:lvl7pPr>
            <a:lvl8pPr marL="1280160" indent="0" algn="ctr">
              <a:buNone/>
              <a:defRPr sz="640"/>
            </a:lvl8pPr>
            <a:lvl9pPr marL="1463040" indent="0" algn="ctr">
              <a:buNone/>
              <a:defRPr sz="6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38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792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34940" y="146050"/>
            <a:ext cx="1577340" cy="2324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146050"/>
            <a:ext cx="4640580" cy="232473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483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08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110" y="683895"/>
            <a:ext cx="6309360" cy="114109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9110" y="1835785"/>
            <a:ext cx="6309360" cy="600075"/>
          </a:xfrm>
        </p:spPr>
        <p:txBody>
          <a:bodyPr/>
          <a:lstStyle>
            <a:lvl1pPr marL="0" indent="0">
              <a:buNone/>
              <a:defRPr sz="960">
                <a:solidFill>
                  <a:schemeClr val="tx1">
                    <a:tint val="82000"/>
                  </a:schemeClr>
                </a:solidFill>
              </a:defRPr>
            </a:lvl1pPr>
            <a:lvl2pPr marL="182880" indent="0">
              <a:buNone/>
              <a:defRPr sz="800">
                <a:solidFill>
                  <a:schemeClr val="tx1">
                    <a:tint val="82000"/>
                  </a:schemeClr>
                </a:solidFill>
              </a:defRPr>
            </a:lvl2pPr>
            <a:lvl3pPr marL="365760" indent="0">
              <a:buNone/>
              <a:defRPr sz="720">
                <a:solidFill>
                  <a:schemeClr val="tx1">
                    <a:tint val="82000"/>
                  </a:schemeClr>
                </a:solidFill>
              </a:defRPr>
            </a:lvl3pPr>
            <a:lvl4pPr marL="54864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4pPr>
            <a:lvl5pPr marL="73152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5pPr>
            <a:lvl6pPr marL="91440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6pPr>
            <a:lvl7pPr marL="109728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7pPr>
            <a:lvl8pPr marL="128016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8pPr>
            <a:lvl9pPr marL="1463040" indent="0">
              <a:buNone/>
              <a:defRPr sz="64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380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730250"/>
            <a:ext cx="31089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03320" y="730250"/>
            <a:ext cx="3108960" cy="17405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374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46050"/>
            <a:ext cx="6309360" cy="5302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873" y="672465"/>
            <a:ext cx="3094672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873" y="1002030"/>
            <a:ext cx="3094672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703320" y="672465"/>
            <a:ext cx="3109913" cy="329565"/>
          </a:xfrm>
        </p:spPr>
        <p:txBody>
          <a:bodyPr anchor="b"/>
          <a:lstStyle>
            <a:lvl1pPr marL="0" indent="0">
              <a:buNone/>
              <a:defRPr sz="960" b="1"/>
            </a:lvl1pPr>
            <a:lvl2pPr marL="182880" indent="0">
              <a:buNone/>
              <a:defRPr sz="800" b="1"/>
            </a:lvl2pPr>
            <a:lvl3pPr marL="365760" indent="0">
              <a:buNone/>
              <a:defRPr sz="720" b="1"/>
            </a:lvl3pPr>
            <a:lvl4pPr marL="548640" indent="0">
              <a:buNone/>
              <a:defRPr sz="640" b="1"/>
            </a:lvl4pPr>
            <a:lvl5pPr marL="731520" indent="0">
              <a:buNone/>
              <a:defRPr sz="640" b="1"/>
            </a:lvl5pPr>
            <a:lvl6pPr marL="914400" indent="0">
              <a:buNone/>
              <a:defRPr sz="640" b="1"/>
            </a:lvl6pPr>
            <a:lvl7pPr marL="1097280" indent="0">
              <a:buNone/>
              <a:defRPr sz="640" b="1"/>
            </a:lvl7pPr>
            <a:lvl8pPr marL="1280160" indent="0">
              <a:buNone/>
              <a:defRPr sz="640" b="1"/>
            </a:lvl8pPr>
            <a:lvl9pPr marL="1463040" indent="0">
              <a:buNone/>
              <a:defRPr sz="6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703320" y="1002030"/>
            <a:ext cx="3109913" cy="14738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690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559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662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82880"/>
            <a:ext cx="2359342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9913" y="394970"/>
            <a:ext cx="3703320" cy="1949450"/>
          </a:xfrm>
        </p:spPr>
        <p:txBody>
          <a:bodyPr/>
          <a:lstStyle>
            <a:lvl1pPr>
              <a:defRPr sz="1280"/>
            </a:lvl1pPr>
            <a:lvl2pPr>
              <a:defRPr sz="1120"/>
            </a:lvl2pPr>
            <a:lvl3pPr>
              <a:defRPr sz="960"/>
            </a:lvl3pPr>
            <a:lvl4pPr>
              <a:defRPr sz="800"/>
            </a:lvl4pPr>
            <a:lvl5pPr>
              <a:defRPr sz="800"/>
            </a:lvl5pPr>
            <a:lvl6pPr>
              <a:defRPr sz="800"/>
            </a:lvl6pPr>
            <a:lvl7pPr>
              <a:defRPr sz="800"/>
            </a:lvl7pPr>
            <a:lvl8pPr>
              <a:defRPr sz="800"/>
            </a:lvl8pPr>
            <a:lvl9pPr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822960"/>
            <a:ext cx="2359342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80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873" y="182880"/>
            <a:ext cx="2359342" cy="640080"/>
          </a:xfrm>
        </p:spPr>
        <p:txBody>
          <a:bodyPr anchor="b"/>
          <a:lstStyle>
            <a:lvl1pPr>
              <a:defRPr sz="12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9913" y="394970"/>
            <a:ext cx="3703320" cy="1949450"/>
          </a:xfrm>
        </p:spPr>
        <p:txBody>
          <a:bodyPr anchor="t"/>
          <a:lstStyle>
            <a:lvl1pPr marL="0" indent="0">
              <a:buNone/>
              <a:defRPr sz="1280"/>
            </a:lvl1pPr>
            <a:lvl2pPr marL="182880" indent="0">
              <a:buNone/>
              <a:defRPr sz="1120"/>
            </a:lvl2pPr>
            <a:lvl3pPr marL="365760" indent="0">
              <a:buNone/>
              <a:defRPr sz="960"/>
            </a:lvl3pPr>
            <a:lvl4pPr marL="548640" indent="0">
              <a:buNone/>
              <a:defRPr sz="800"/>
            </a:lvl4pPr>
            <a:lvl5pPr marL="731520" indent="0">
              <a:buNone/>
              <a:defRPr sz="800"/>
            </a:lvl5pPr>
            <a:lvl6pPr marL="914400" indent="0">
              <a:buNone/>
              <a:defRPr sz="800"/>
            </a:lvl6pPr>
            <a:lvl7pPr marL="1097280" indent="0">
              <a:buNone/>
              <a:defRPr sz="800"/>
            </a:lvl7pPr>
            <a:lvl8pPr marL="1280160" indent="0">
              <a:buNone/>
              <a:defRPr sz="800"/>
            </a:lvl8pPr>
            <a:lvl9pPr marL="1463040" indent="0">
              <a:buNone/>
              <a:defRPr sz="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873" y="822960"/>
            <a:ext cx="2359342" cy="1524635"/>
          </a:xfrm>
        </p:spPr>
        <p:txBody>
          <a:bodyPr/>
          <a:lstStyle>
            <a:lvl1pPr marL="0" indent="0">
              <a:buNone/>
              <a:defRPr sz="640"/>
            </a:lvl1pPr>
            <a:lvl2pPr marL="182880" indent="0">
              <a:buNone/>
              <a:defRPr sz="560"/>
            </a:lvl2pPr>
            <a:lvl3pPr marL="365760" indent="0">
              <a:buNone/>
              <a:defRPr sz="480"/>
            </a:lvl3pPr>
            <a:lvl4pPr marL="548640" indent="0">
              <a:buNone/>
              <a:defRPr sz="400"/>
            </a:lvl4pPr>
            <a:lvl5pPr marL="731520" indent="0">
              <a:buNone/>
              <a:defRPr sz="400"/>
            </a:lvl5pPr>
            <a:lvl6pPr marL="914400" indent="0">
              <a:buNone/>
              <a:defRPr sz="400"/>
            </a:lvl6pPr>
            <a:lvl7pPr marL="1097280" indent="0">
              <a:buNone/>
              <a:defRPr sz="400"/>
            </a:lvl7pPr>
            <a:lvl8pPr marL="1280160" indent="0">
              <a:buNone/>
              <a:defRPr sz="400"/>
            </a:lvl8pPr>
            <a:lvl9pPr marL="1463040" indent="0">
              <a:buNone/>
              <a:defRPr sz="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543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146050"/>
            <a:ext cx="6309360" cy="530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730250"/>
            <a:ext cx="6309360" cy="1740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2542540"/>
            <a:ext cx="16459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C489A7-1A8D-4963-8E77-867DD06E2FCC}" type="datetimeFigureOut">
              <a:rPr lang="en-US" smtClean="0"/>
              <a:t>2/11/2026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3160" y="2542540"/>
            <a:ext cx="246888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6360" y="2542540"/>
            <a:ext cx="1645920" cy="1460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F07708A-EEAF-4699-BE9B-B65E0DE7BB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841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365760" rtl="0" eaLnBrk="1" latinLnBrk="0" hangingPunct="1">
        <a:lnSpc>
          <a:spcPct val="90000"/>
        </a:lnSpc>
        <a:spcBef>
          <a:spcPct val="0"/>
        </a:spcBef>
        <a:buNone/>
        <a:defRPr sz="17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36576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12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96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91440" algn="l" defTabSz="365760" rtl="0" eaLnBrk="1" latinLnBrk="0" hangingPunct="1">
        <a:lnSpc>
          <a:spcPct val="90000"/>
        </a:lnSpc>
        <a:spcBef>
          <a:spcPts val="200"/>
        </a:spcBef>
        <a:buFont typeface="Arial" panose="020B0604020202020204" pitchFamily="34" charset="0"/>
        <a:buChar char="•"/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" algn="l" defTabSz="365760" rtl="0" eaLnBrk="1" latinLnBrk="0" hangingPunct="1">
        <a:defRPr sz="7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ext, antenna&#10;&#10;Description automatically generated">
            <a:extLst>
              <a:ext uri="{FF2B5EF4-FFF2-40B4-BE49-F238E27FC236}">
                <a16:creationId xmlns:a16="http://schemas.microsoft.com/office/drawing/2014/main" id="{590ADF83-C9EF-8A71-08DA-10C3491257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17482" y="-361218"/>
            <a:ext cx="4220481" cy="3165361"/>
          </a:xfrm>
          <a:prstGeom prst="rect">
            <a:avLst/>
          </a:prstGeom>
        </p:spPr>
      </p:pic>
      <p:pic>
        <p:nvPicPr>
          <p:cNvPr id="12" name="Picture 11" descr="Chart&#10;&#10;Description automatically generated">
            <a:extLst>
              <a:ext uri="{FF2B5EF4-FFF2-40B4-BE49-F238E27FC236}">
                <a16:creationId xmlns:a16="http://schemas.microsoft.com/office/drawing/2014/main" id="{56A738CA-12F7-3222-9ED6-E9605F83C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361" y="-244887"/>
            <a:ext cx="4220481" cy="316536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B166433-DFC9-F1FD-2489-EB243B93AB79}"/>
              </a:ext>
            </a:extLst>
          </p:cNvPr>
          <p:cNvSpPr txBox="1"/>
          <p:nvPr/>
        </p:nvSpPr>
        <p:spPr>
          <a:xfrm>
            <a:off x="-3905188" y="703705"/>
            <a:ext cx="30877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>
                <a:solidFill>
                  <a:prstClr val="black"/>
                </a:solidFill>
                <a:latin typeface="Times New Roman"/>
              </a:rPr>
              <a:t>High frequency content</a:t>
            </a:r>
          </a:p>
          <a:p>
            <a:pPr algn="r"/>
            <a:r>
              <a:rPr lang="en-US" sz="2400">
                <a:solidFill>
                  <a:prstClr val="black"/>
                </a:solidFill>
                <a:latin typeface="Times New Roman"/>
              </a:rPr>
              <a:t>of the LES PG: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25CC135-473A-2D08-E458-3B232C14F1E5}"/>
              </a:ext>
            </a:extLst>
          </p:cNvPr>
          <p:cNvSpPr txBox="1"/>
          <p:nvPr/>
        </p:nvSpPr>
        <p:spPr>
          <a:xfrm>
            <a:off x="3671629" y="899358"/>
            <a:ext cx="32347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>
                <a:solidFill>
                  <a:prstClr val="black"/>
                </a:solidFill>
                <a:latin typeface="Times New Roman"/>
              </a:rPr>
              <a:t>Velocity response to PG: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59F29F7-21F2-A67B-677D-32825E0C9C3E}"/>
              </a:ext>
            </a:extLst>
          </p:cNvPr>
          <p:cNvCxnSpPr>
            <a:cxnSpLocks/>
          </p:cNvCxnSpPr>
          <p:nvPr/>
        </p:nvCxnSpPr>
        <p:spPr>
          <a:xfrm>
            <a:off x="6626450" y="1574183"/>
            <a:ext cx="3910641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67DFF8B-E990-F75D-37BF-E1828420CB99}"/>
              </a:ext>
            </a:extLst>
          </p:cNvPr>
          <p:cNvCxnSpPr>
            <a:cxnSpLocks/>
          </p:cNvCxnSpPr>
          <p:nvPr/>
        </p:nvCxnSpPr>
        <p:spPr>
          <a:xfrm>
            <a:off x="6626450" y="2352477"/>
            <a:ext cx="3910641" cy="0"/>
          </a:xfrm>
          <a:prstGeom prst="line">
            <a:avLst/>
          </a:prstGeom>
          <a:noFill/>
          <a:ln w="19050" cap="flat" cmpd="sng" algn="ctr">
            <a:solidFill>
              <a:sysClr val="windowText" lastClr="000000"/>
            </a:solidFill>
            <a:prstDash val="dash"/>
            <a:miter lim="800000"/>
          </a:ln>
          <a:effectLst/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63ECFD-3885-C0E1-E915-F9BDAB32461E}"/>
              </a:ext>
            </a:extLst>
          </p:cNvPr>
          <p:cNvCxnSpPr/>
          <p:nvPr/>
        </p:nvCxnSpPr>
        <p:spPr>
          <a:xfrm>
            <a:off x="6906357" y="1574186"/>
            <a:ext cx="0" cy="778295"/>
          </a:xfrm>
          <a:prstGeom prst="straightConnector1">
            <a:avLst/>
          </a:prstGeom>
          <a:noFill/>
          <a:ln w="19050" cap="flat" cmpd="sng" algn="ctr">
            <a:solidFill>
              <a:sysClr val="windowText" lastClr="000000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9CE524F3-8B96-1ACA-597A-65891F98AA28}"/>
              </a:ext>
            </a:extLst>
          </p:cNvPr>
          <p:cNvSpPr txBox="1"/>
          <p:nvPr/>
        </p:nvSpPr>
        <p:spPr>
          <a:xfrm>
            <a:off x="3449938" y="1711406"/>
            <a:ext cx="3344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prstClr val="black"/>
                </a:solidFill>
                <a:latin typeface="Times New Roman"/>
              </a:rPr>
              <a:t>Laminar viscous sublayer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D71C3DE-638A-5FC8-4311-021CA128B408}"/>
                  </a:ext>
                </a:extLst>
              </p:cNvPr>
              <p:cNvSpPr txBox="1"/>
              <p:nvPr/>
            </p:nvSpPr>
            <p:spPr>
              <a:xfrm>
                <a:off x="8676975" y="-422410"/>
                <a:ext cx="618824" cy="461665"/>
              </a:xfrm>
              <a:prstGeom prst="rect">
                <a:avLst/>
              </a:prstGeom>
              <a:solidFill>
                <a:sysClr val="window" lastClr="FFFFFF"/>
              </a:solidFill>
              <a:ln>
                <a:noFill/>
              </a:ln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2400" i="1" kern="0">
                              <a:solidFill>
                                <a:srgbClr val="FF0A0A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 kern="0">
                              <a:solidFill>
                                <a:srgbClr val="FF0A0A"/>
                              </a:solidFill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kern="0">
                              <a:solidFill>
                                <a:srgbClr val="FF0A0A"/>
                              </a:solidFill>
                              <a:latin typeface="Cambria Math" panose="02040503050406030204" pitchFamily="18" charset="0"/>
                            </a:rPr>
                            <m:t>Δ</m:t>
                          </m:r>
                        </m:sub>
                        <m:sup>
                          <m:r>
                            <a:rPr lang="en-US" sz="2400" i="1" kern="0">
                              <a:solidFill>
                                <a:srgbClr val="FF0A0A"/>
                              </a:solidFill>
                              <a:latin typeface="Cambria Math" panose="02040503050406030204" pitchFamily="18" charset="0"/>
                            </a:rPr>
                            <m:t>′′</m:t>
                          </m:r>
                        </m:sup>
                      </m:sSubSup>
                    </m:oMath>
                  </m:oMathPara>
                </a14:m>
                <a:endParaRPr lang="en-US" sz="2400" kern="0">
                  <a:solidFill>
                    <a:srgbClr val="FF0A0A"/>
                  </a:solidFill>
                  <a:latin typeface="Times New Roman"/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CD71C3DE-638A-5FC8-4311-021CA128B4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76975" y="-422410"/>
                <a:ext cx="618824" cy="461665"/>
              </a:xfrm>
              <a:prstGeom prst="rect">
                <a:avLst/>
              </a:prstGeom>
              <a:blipFill>
                <a:blip r:embed="rId4"/>
                <a:stretch>
                  <a:fillRect b="-6667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850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he image appears to be a multi-panel graph or plot, possibly representing a series of data points or measurements, with various numerical values and units such as Twx/U2, Tuz/U2, and tU.o, but without further context, it's difficult to determine the exact nature of the data.&#10;&#10;AI-generated content may be incorrect.">
            <a:extLst>
              <a:ext uri="{FF2B5EF4-FFF2-40B4-BE49-F238E27FC236}">
                <a16:creationId xmlns:a16="http://schemas.microsoft.com/office/drawing/2014/main" id="{42335A5D-D554-A083-3ACD-FB54E988F4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98" y="-848223"/>
            <a:ext cx="6842531" cy="359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05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409</TotalTime>
  <Words>17</Words>
  <Application>Microsoft Office PowerPoint</Application>
  <PresentationFormat>Custom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Aptos</vt:lpstr>
      <vt:lpstr>Aptos Display</vt:lpstr>
      <vt:lpstr>Arial</vt:lpstr>
      <vt:lpstr>Cambria Math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Mitchell Fowler</dc:creator>
  <cp:lastModifiedBy>Mitchell Fowler</cp:lastModifiedBy>
  <cp:revision>2</cp:revision>
  <dcterms:created xsi:type="dcterms:W3CDTF">2026-02-10T23:42:41Z</dcterms:created>
  <dcterms:modified xsi:type="dcterms:W3CDTF">2026-02-11T23:29:41Z</dcterms:modified>
</cp:coreProperties>
</file>

<file path=docProps/thumbnail.jpeg>
</file>